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DD"/>
    <a:srgbClr val="FFEDB3"/>
    <a:srgbClr val="FFD347"/>
    <a:srgbClr val="FFF1DD"/>
    <a:srgbClr val="F4F7ED"/>
    <a:srgbClr val="FFFF99"/>
    <a:srgbClr val="FFC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24" autoAdjust="0"/>
    <p:restoredTop sz="94660"/>
  </p:normalViewPr>
  <p:slideViewPr>
    <p:cSldViewPr>
      <p:cViewPr>
        <p:scale>
          <a:sx n="66" d="100"/>
          <a:sy n="66" d="100"/>
        </p:scale>
        <p:origin x="-2172" y="-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71F87-596C-4242-B324-B6F1A32A016F}" type="datetimeFigureOut">
              <a:rPr kumimoji="1" lang="ja-JP" altLang="en-US" smtClean="0"/>
              <a:t>2019/6/18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39775"/>
            <a:ext cx="25606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6E1C2-A894-466E-8CE2-03655D4387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5532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6E1C2-A894-466E-8CE2-03655D4387B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873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DB2A-A8A2-4023-906D-C9C173BD0603}" type="datetimeFigureOut">
              <a:rPr kumimoji="1" lang="ja-JP" altLang="en-US" smtClean="0"/>
              <a:t>2019/6/18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B90D-F457-43C3-BB54-ABC1E5E897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7070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DB2A-A8A2-4023-906D-C9C173BD0603}" type="datetimeFigureOut">
              <a:rPr kumimoji="1" lang="ja-JP" altLang="en-US" smtClean="0"/>
              <a:t>2019/6/18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B90D-F457-43C3-BB54-ABC1E5E897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88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DB2A-A8A2-4023-906D-C9C173BD0603}" type="datetimeFigureOut">
              <a:rPr kumimoji="1" lang="ja-JP" altLang="en-US" smtClean="0"/>
              <a:t>2019/6/18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B90D-F457-43C3-BB54-ABC1E5E897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136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DB2A-A8A2-4023-906D-C9C173BD0603}" type="datetimeFigureOut">
              <a:rPr kumimoji="1" lang="ja-JP" altLang="en-US" smtClean="0"/>
              <a:t>2019/6/18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B90D-F457-43C3-BB54-ABC1E5E897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560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DB2A-A8A2-4023-906D-C9C173BD0603}" type="datetimeFigureOut">
              <a:rPr kumimoji="1" lang="ja-JP" altLang="en-US" smtClean="0"/>
              <a:t>2019/6/18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B90D-F457-43C3-BB54-ABC1E5E897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9920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DB2A-A8A2-4023-906D-C9C173BD0603}" type="datetimeFigureOut">
              <a:rPr kumimoji="1" lang="ja-JP" altLang="en-US" smtClean="0"/>
              <a:t>2019/6/18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B90D-F457-43C3-BB54-ABC1E5E897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5776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DB2A-A8A2-4023-906D-C9C173BD0603}" type="datetimeFigureOut">
              <a:rPr kumimoji="1" lang="ja-JP" altLang="en-US" smtClean="0"/>
              <a:t>2019/6/18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B90D-F457-43C3-BB54-ABC1E5E897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72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DB2A-A8A2-4023-906D-C9C173BD0603}" type="datetimeFigureOut">
              <a:rPr kumimoji="1" lang="ja-JP" altLang="en-US" smtClean="0"/>
              <a:t>2019/6/18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B90D-F457-43C3-BB54-ABC1E5E897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28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DB2A-A8A2-4023-906D-C9C173BD0603}" type="datetimeFigureOut">
              <a:rPr kumimoji="1" lang="ja-JP" altLang="en-US" smtClean="0"/>
              <a:t>2019/6/18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B90D-F457-43C3-BB54-ABC1E5E897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998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DB2A-A8A2-4023-906D-C9C173BD0603}" type="datetimeFigureOut">
              <a:rPr kumimoji="1" lang="ja-JP" altLang="en-US" smtClean="0"/>
              <a:t>2019/6/18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B90D-F457-43C3-BB54-ABC1E5E897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791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DB2A-A8A2-4023-906D-C9C173BD0603}" type="datetimeFigureOut">
              <a:rPr kumimoji="1" lang="ja-JP" altLang="en-US" smtClean="0"/>
              <a:t>2019/6/18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B90D-F457-43C3-BB54-ABC1E5E897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7378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ADB2A-A8A2-4023-906D-C9C173BD0603}" type="datetimeFigureOut">
              <a:rPr kumimoji="1" lang="ja-JP" altLang="en-US" smtClean="0"/>
              <a:t>2019/6/18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6B90D-F457-43C3-BB54-ABC1E5E897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854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" b="19207"/>
          <a:stretch/>
        </p:blipFill>
        <p:spPr>
          <a:xfrm>
            <a:off x="-99392" y="6352510"/>
            <a:ext cx="7134904" cy="436113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" b="19207"/>
          <a:stretch/>
        </p:blipFill>
        <p:spPr>
          <a:xfrm>
            <a:off x="-99392" y="2176046"/>
            <a:ext cx="7134904" cy="4361130"/>
          </a:xfrm>
          <a:prstGeom prst="rect">
            <a:avLst/>
          </a:prstGeom>
        </p:spPr>
      </p:pic>
      <p:sp>
        <p:nvSpPr>
          <p:cNvPr id="2" name="角丸四角形 1"/>
          <p:cNvSpPr/>
          <p:nvPr/>
        </p:nvSpPr>
        <p:spPr>
          <a:xfrm>
            <a:off x="260648" y="2667218"/>
            <a:ext cx="6430684" cy="6246222"/>
          </a:xfrm>
          <a:prstGeom prst="roundRect">
            <a:avLst>
              <a:gd name="adj" fmla="val 5849"/>
            </a:avLst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620689" y="4287215"/>
            <a:ext cx="45365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✿</a:t>
            </a:r>
            <a:r>
              <a:rPr lang="ja-JP" altLang="ja-JP" sz="14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教室一覧</a:t>
            </a:r>
            <a:r>
              <a:rPr lang="ja-JP" altLang="ja-JP" sz="1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（</a:t>
            </a:r>
            <a:r>
              <a:rPr lang="ja-JP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各教室とも定員があります</a:t>
            </a:r>
            <a:r>
              <a:rPr lang="ja-JP" altLang="ja-JP" sz="1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）</a:t>
            </a:r>
            <a:endParaRPr lang="en-US" altLang="ja-JP" sz="14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24930" y="56456"/>
            <a:ext cx="6688446" cy="113151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ja-JP" altLang="en-US" sz="3200" b="1" cap="none" spc="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よもぎフォント" pitchFamily="50" charset="-128"/>
                <a:ea typeface="よもぎフォント" pitchFamily="50" charset="-128"/>
              </a:rPr>
              <a:t>社会福祉法人金沢市社会福祉協議会</a:t>
            </a:r>
            <a:endParaRPr lang="en-US" altLang="ja-JP" sz="6000" b="1" cap="none" spc="0" dirty="0" smtClean="0">
              <a:ln w="18415" cmpd="sng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latin typeface="よもぎフォント" pitchFamily="50" charset="-128"/>
              <a:ea typeface="よもぎフォント" pitchFamily="50" charset="-128"/>
            </a:endParaRPr>
          </a:p>
          <a:p>
            <a:pPr algn="ctr"/>
            <a:r>
              <a:rPr lang="ja-JP" altLang="en-US" sz="6000" b="1" cap="none" spc="0" dirty="0" smtClean="0">
                <a:ln w="317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よもぎフォント" pitchFamily="50" charset="-128"/>
                <a:ea typeface="よもぎフォント" pitchFamily="50" charset="-128"/>
              </a:rPr>
              <a:t>地域活動支援センター</a:t>
            </a:r>
            <a:endParaRPr lang="en-US" altLang="ja-JP" sz="6000" b="1" cap="none" spc="0" dirty="0" smtClean="0">
              <a:ln w="317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よもぎフォント" pitchFamily="50" charset="-128"/>
              <a:ea typeface="よもぎフォント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620688" y="1231662"/>
            <a:ext cx="5616622" cy="913026"/>
          </a:xfrm>
          <a:prstGeom prst="roundRect">
            <a:avLst/>
          </a:prstGeom>
          <a:solidFill>
            <a:srgbClr val="FFF7DD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52000" tIns="396000" rIns="252000" bIns="39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177800" algn="l">
              <a:spcAft>
                <a:spcPts val="0"/>
              </a:spcAft>
            </a:pPr>
            <a:r>
              <a:rPr lang="ja-JP" altLang="en-US" sz="1400" kern="100" spc="-100" dirty="0" smtClean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　</a:t>
            </a:r>
            <a:r>
              <a:rPr lang="ja-JP" sz="1400" kern="100" spc="-100" dirty="0" smtClean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地域</a:t>
            </a:r>
            <a:r>
              <a:rPr lang="ja-JP" sz="1400" kern="100" spc="-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活動支援センターは、障害のある方が地域の中で自立した日常生活、又は</a:t>
            </a:r>
            <a:r>
              <a:rPr lang="ja-JP" sz="1400" kern="100" spc="-100" dirty="0" smtClean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社会生活</a:t>
            </a:r>
            <a:r>
              <a:rPr lang="ja-JP" sz="1400" kern="100" spc="-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を営むことができるよう創作活動などを通じて、社会との交流促進を図る場です。　　　　　　</a:t>
            </a:r>
            <a:endParaRPr lang="ja-JP" sz="1000" kern="100" dirty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9057456"/>
            <a:ext cx="6858000" cy="848544"/>
          </a:xfrm>
          <a:prstGeom prst="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32656" y="9144853"/>
            <a:ext cx="6120680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社会福祉法人金沢市社会福祉協議会　地域活動支援センター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400" dirty="0" smtClean="0">
              <a:solidFill>
                <a:schemeClr val="bg1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100" dirty="0" smtClean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〒</a:t>
            </a:r>
            <a:r>
              <a:rPr lang="en-US" altLang="ja-JP" sz="1100" dirty="0" smtClean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920-0864</a:t>
            </a:r>
            <a:r>
              <a:rPr lang="ja-JP" altLang="en-US" sz="1100" dirty="0" smtClean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金沢市高岡町</a:t>
            </a:r>
            <a:r>
              <a:rPr lang="en-US" altLang="ja-JP" sz="1100" dirty="0" smtClean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7-25</a:t>
            </a:r>
            <a:r>
              <a:rPr lang="ja-JP" altLang="en-US" sz="1100" dirty="0" smtClean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金沢市松ヶ枝福祉館内</a:t>
            </a:r>
            <a:endParaRPr kumimoji="1" lang="en-US" altLang="ja-JP" sz="1100" dirty="0" smtClean="0">
              <a:solidFill>
                <a:schemeClr val="bg1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100" dirty="0" smtClean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℡ </a:t>
            </a:r>
            <a:r>
              <a:rPr lang="en-US" altLang="ja-JP" sz="1100" dirty="0" smtClean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231-3571</a:t>
            </a:r>
            <a:r>
              <a:rPr lang="ja-JP" altLang="en-US" sz="1100" dirty="0" smtClean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／　担当：鳥本、寺西</a:t>
            </a:r>
            <a:endParaRPr kumimoji="1" lang="ja-JP" altLang="en-US" sz="1100" dirty="0">
              <a:solidFill>
                <a:schemeClr val="bg1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835802"/>
              </p:ext>
            </p:extLst>
          </p:nvPr>
        </p:nvGraphicFramePr>
        <p:xfrm>
          <a:off x="660841" y="4625768"/>
          <a:ext cx="5616623" cy="378361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327999"/>
                <a:gridCol w="1768345"/>
                <a:gridCol w="2520279"/>
              </a:tblGrid>
              <a:tr h="485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教室名</a:t>
                      </a:r>
                      <a:endParaRPr lang="ja-JP" sz="11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実施日時</a:t>
                      </a:r>
                      <a:endParaRPr lang="ja-JP" sz="1400" b="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会場</a:t>
                      </a:r>
                      <a:endParaRPr lang="en-US" altLang="ja-JP" sz="14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</a:tr>
              <a:tr h="549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0" spc="245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料理教室</a:t>
                      </a:r>
                      <a:endParaRPr lang="ja-JP" sz="11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毎月</a:t>
                      </a:r>
                      <a:r>
                        <a:rPr lang="ja-JP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第</a:t>
                      </a:r>
                      <a:r>
                        <a:rPr lang="ja-JP" altLang="en-US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４</a:t>
                      </a:r>
                      <a:r>
                        <a:rPr lang="ja-JP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日曜日</a:t>
                      </a:r>
                      <a:endParaRPr lang="en-US" altLang="ja-JP" sz="120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200" kern="100" baseline="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 9</a:t>
                      </a:r>
                      <a:r>
                        <a:rPr lang="ja-JP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lang="en-US" altLang="ja-JP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30 </a:t>
                      </a:r>
                      <a:r>
                        <a:rPr lang="ja-JP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altLang="ja-JP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13</a:t>
                      </a:r>
                      <a:r>
                        <a:rPr lang="ja-JP" altLang="en-US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lang="en-US" altLang="ja-JP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45</a:t>
                      </a:r>
                      <a:endParaRPr lang="ja-JP" sz="12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ja-JP" sz="1200" kern="12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青木クッキングスクール</a:t>
                      </a:r>
                      <a:endParaRPr kumimoji="1" lang="en-US" altLang="ja-JP" sz="1200" kern="12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100" kern="12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（金沢市</a:t>
                      </a:r>
                      <a:r>
                        <a:rPr kumimoji="1" lang="ja-JP" altLang="ja-JP" sz="1100" kern="12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長町</a:t>
                      </a:r>
                      <a:r>
                        <a:rPr kumimoji="1" lang="ja-JP" altLang="en-US" sz="1100" kern="12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１－１－１７）</a:t>
                      </a:r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</a:tr>
              <a:tr h="549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0" spc="9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絵手紙教室</a:t>
                      </a:r>
                      <a:endParaRPr lang="ja-JP" sz="11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毎月第</a:t>
                      </a:r>
                      <a:r>
                        <a:rPr lang="ja-JP" altLang="en-US" sz="12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４</a:t>
                      </a:r>
                      <a:r>
                        <a:rPr lang="ja-JP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土曜日</a:t>
                      </a:r>
                      <a:endParaRPr lang="en-US" altLang="ja-JP" sz="120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13</a:t>
                      </a:r>
                      <a:r>
                        <a:rPr lang="ja-JP" altLang="en-US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：</a:t>
                      </a:r>
                      <a:r>
                        <a:rPr lang="en-US" altLang="ja-JP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00 </a:t>
                      </a:r>
                      <a:r>
                        <a:rPr lang="ja-JP" altLang="en-US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～ </a:t>
                      </a:r>
                      <a:r>
                        <a:rPr lang="en-US" altLang="ja-JP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15</a:t>
                      </a:r>
                      <a:r>
                        <a:rPr lang="ja-JP" altLang="en-US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：</a:t>
                      </a:r>
                      <a:r>
                        <a:rPr lang="en-US" altLang="ja-JP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30</a:t>
                      </a:r>
                      <a:endParaRPr lang="ja-JP" sz="12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endParaRPr kumimoji="1" lang="en-US" altLang="ja-JP" sz="1200" kern="12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ja-JP" sz="1200" kern="12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金沢市松ヶ枝福祉館　</a:t>
                      </a:r>
                    </a:p>
                    <a:p>
                      <a:r>
                        <a:rPr kumimoji="1" lang="ja-JP" altLang="en-US" sz="1100" kern="12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（金沢市</a:t>
                      </a:r>
                      <a:r>
                        <a:rPr kumimoji="1" lang="ja-JP" altLang="ja-JP" sz="1100" kern="12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高岡町</a:t>
                      </a:r>
                      <a:r>
                        <a:rPr kumimoji="1" lang="ja-JP" altLang="en-US" sz="1100" kern="12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７－２５）</a:t>
                      </a:r>
                      <a:endParaRPr kumimoji="1" lang="ja-JP" altLang="ja-JP" sz="1100" kern="12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ja-JP" altLang="en-US" sz="18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</a:tr>
              <a:tr h="549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0" spc="245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書道教室</a:t>
                      </a:r>
                      <a:endParaRPr lang="ja-JP" sz="11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毎月</a:t>
                      </a:r>
                      <a:r>
                        <a:rPr lang="ja-JP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第</a:t>
                      </a:r>
                      <a:r>
                        <a:rPr lang="ja-JP" altLang="en-US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１・３</a:t>
                      </a:r>
                      <a:r>
                        <a:rPr lang="ja-JP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日曜日</a:t>
                      </a:r>
                      <a:endParaRPr lang="ja-JP" sz="12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14</a:t>
                      </a:r>
                      <a:r>
                        <a:rPr lang="ja-JP" altLang="en-US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：</a:t>
                      </a:r>
                      <a:r>
                        <a:rPr lang="en-US" altLang="ja-JP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00 </a:t>
                      </a:r>
                      <a:r>
                        <a:rPr lang="ja-JP" altLang="en-US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～ </a:t>
                      </a:r>
                      <a:r>
                        <a:rPr lang="en-US" altLang="ja-JP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16</a:t>
                      </a:r>
                      <a:r>
                        <a:rPr lang="ja-JP" altLang="en-US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：</a:t>
                      </a:r>
                      <a:r>
                        <a:rPr lang="en-US" altLang="ja-JP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00</a:t>
                      </a:r>
                      <a:endParaRPr lang="ja-JP" sz="12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549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0" spc="245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手芸教室</a:t>
                      </a:r>
                      <a:endParaRPr lang="ja-JP" sz="1100" kern="10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毎月</a:t>
                      </a:r>
                      <a:r>
                        <a:rPr lang="ja-JP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第</a:t>
                      </a:r>
                      <a:r>
                        <a:rPr lang="ja-JP" altLang="en-US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１・３</a:t>
                      </a:r>
                      <a:r>
                        <a:rPr lang="ja-JP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土曜日</a:t>
                      </a:r>
                      <a:endParaRPr lang="ja-JP" sz="12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13</a:t>
                      </a:r>
                      <a:r>
                        <a:rPr lang="ja-JP" altLang="en-US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：</a:t>
                      </a:r>
                      <a:r>
                        <a:rPr lang="en-US" altLang="ja-JP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30</a:t>
                      </a:r>
                      <a:r>
                        <a:rPr lang="ja-JP" altLang="en-US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～ </a:t>
                      </a:r>
                      <a:r>
                        <a:rPr lang="en-US" altLang="ja-JP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15</a:t>
                      </a:r>
                      <a:r>
                        <a:rPr lang="ja-JP" altLang="en-US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：</a:t>
                      </a:r>
                      <a:r>
                        <a:rPr lang="en-US" altLang="ja-JP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30</a:t>
                      </a:r>
                      <a:endParaRPr lang="ja-JP" altLang="ja-JP" sz="12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549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0" spc="245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陶芸教室</a:t>
                      </a:r>
                      <a:endParaRPr lang="ja-JP" sz="1100" kern="10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毎月</a:t>
                      </a:r>
                      <a:r>
                        <a:rPr lang="ja-JP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第</a:t>
                      </a:r>
                      <a:r>
                        <a:rPr lang="ja-JP" altLang="en-US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２・３</a:t>
                      </a:r>
                      <a:r>
                        <a:rPr lang="ja-JP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土曜日</a:t>
                      </a:r>
                      <a:endParaRPr lang="ja-JP" sz="12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13</a:t>
                      </a:r>
                      <a:r>
                        <a:rPr lang="ja-JP" altLang="en-US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：</a:t>
                      </a:r>
                      <a:r>
                        <a:rPr lang="en-US" altLang="ja-JP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00 </a:t>
                      </a:r>
                      <a:r>
                        <a:rPr lang="ja-JP" altLang="en-US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～ </a:t>
                      </a:r>
                      <a:r>
                        <a:rPr lang="en-US" altLang="ja-JP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15</a:t>
                      </a:r>
                      <a:r>
                        <a:rPr lang="ja-JP" altLang="en-US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：</a:t>
                      </a:r>
                      <a:r>
                        <a:rPr lang="en-US" altLang="ja-JP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00</a:t>
                      </a:r>
                      <a:endParaRPr lang="ja-JP" altLang="ja-JP" sz="12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549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0" spc="245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生花教室</a:t>
                      </a:r>
                      <a:endParaRPr lang="ja-JP" sz="11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毎月</a:t>
                      </a:r>
                      <a:r>
                        <a:rPr lang="ja-JP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第</a:t>
                      </a:r>
                      <a:r>
                        <a:rPr lang="ja-JP" altLang="en-US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２・４</a:t>
                      </a:r>
                      <a:r>
                        <a:rPr lang="ja-JP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</a:t>
                      </a:r>
                      <a:r>
                        <a:rPr lang="ja-JP" sz="12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曜日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14</a:t>
                      </a:r>
                      <a:r>
                        <a:rPr lang="ja-JP" altLang="en-US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：</a:t>
                      </a:r>
                      <a:r>
                        <a:rPr lang="en-US" altLang="ja-JP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00 </a:t>
                      </a:r>
                      <a:r>
                        <a:rPr lang="ja-JP" altLang="en-US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～ </a:t>
                      </a:r>
                      <a:r>
                        <a:rPr lang="en-US" altLang="ja-JP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16</a:t>
                      </a:r>
                      <a:r>
                        <a:rPr lang="ja-JP" altLang="en-US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：</a:t>
                      </a:r>
                      <a:r>
                        <a:rPr lang="en-US" altLang="ja-JP" sz="12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00</a:t>
                      </a:r>
                      <a:endParaRPr lang="ja-JP" altLang="ja-JP" sz="12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図 9" descr="松ヶ枝地図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1049" y="6393921"/>
            <a:ext cx="2304256" cy="183584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角丸四角形 24"/>
          <p:cNvSpPr/>
          <p:nvPr/>
        </p:nvSpPr>
        <p:spPr>
          <a:xfrm>
            <a:off x="476672" y="2818528"/>
            <a:ext cx="2422321" cy="1558408"/>
          </a:xfrm>
          <a:prstGeom prst="roundRect">
            <a:avLst>
              <a:gd name="adj" fmla="val 5849"/>
            </a:avLst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52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400" u="sng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itchFamily="18" charset="0"/>
              </a:rPr>
              <a:t>✿</a:t>
            </a:r>
            <a:r>
              <a:rPr lang="ja-JP" altLang="ja-JP" sz="1400" b="1" u="sng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itchFamily="18" charset="0"/>
              </a:rPr>
              <a:t>対象</a:t>
            </a:r>
            <a:r>
              <a:rPr lang="ja-JP" altLang="ja-JP" sz="1400" b="1" u="sng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itchFamily="18" charset="0"/>
              </a:rPr>
              <a:t>と</a:t>
            </a:r>
            <a:r>
              <a:rPr lang="ja-JP" altLang="ja-JP" sz="1400" b="1" u="sng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itchFamily="18" charset="0"/>
              </a:rPr>
              <a:t>なる</a:t>
            </a:r>
            <a:r>
              <a:rPr lang="ja-JP" altLang="en-US" sz="1400" b="1" u="sng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itchFamily="18" charset="0"/>
              </a:rPr>
              <a:t>方</a:t>
            </a:r>
            <a:r>
              <a:rPr lang="ja-JP" altLang="en-US" sz="1400" b="1" u="sng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itchFamily="18" charset="0"/>
              </a:rPr>
              <a:t>　</a:t>
            </a:r>
            <a:endParaRPr lang="en-US" altLang="ja-JP" sz="900" b="1" u="sng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itchFamily="18" charset="0"/>
            </a:endParaRPr>
          </a:p>
          <a:p>
            <a:pPr lvl="0" indent="152400" fontAlgn="base">
              <a:spcBef>
                <a:spcPct val="0"/>
              </a:spcBef>
              <a:spcAft>
                <a:spcPct val="0"/>
              </a:spcAft>
            </a:pPr>
            <a:endParaRPr lang="en-US" altLang="ja-JP" sz="600" u="sng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  <a:cs typeface="Times New Roman" pitchFamily="18" charset="0"/>
            </a:endParaRPr>
          </a:p>
          <a:p>
            <a:pPr lvl="0" indent="152400" fontAlgn="base">
              <a:spcBef>
                <a:spcPct val="0"/>
              </a:spcBef>
              <a:spcAft>
                <a:spcPct val="0"/>
              </a:spcAft>
            </a:pPr>
            <a:r>
              <a:rPr lang="ja-JP" altLang="ja-JP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障害のある方で、</a:t>
            </a:r>
            <a:endParaRPr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lvl="0" indent="152400" fontAlgn="base">
              <a:spcBef>
                <a:spcPct val="0"/>
              </a:spcBef>
              <a:spcAft>
                <a:spcPct val="0"/>
              </a:spcAft>
            </a:pPr>
            <a:r>
              <a:rPr lang="ja-JP" altLang="ja-JP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地域生活支援事業の</a:t>
            </a:r>
            <a:endParaRPr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lvl="0" indent="152400" fontAlgn="base">
              <a:spcBef>
                <a:spcPct val="0"/>
              </a:spcBef>
              <a:spcAft>
                <a:spcPct val="0"/>
              </a:spcAft>
            </a:pPr>
            <a:r>
              <a:rPr lang="ja-JP" altLang="ja-JP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給付が受けられる方</a:t>
            </a:r>
            <a:r>
              <a:rPr lang="ja-JP" altLang="ja-JP" sz="1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。</a:t>
            </a:r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2420888" y="2818528"/>
            <a:ext cx="2422321" cy="1558408"/>
          </a:xfrm>
          <a:prstGeom prst="roundRect">
            <a:avLst>
              <a:gd name="adj" fmla="val 5849"/>
            </a:avLst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52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400" u="sng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itchFamily="18" charset="0"/>
              </a:rPr>
              <a:t>✿</a:t>
            </a:r>
            <a:r>
              <a:rPr lang="ja-JP" altLang="en-US" sz="1400" b="1" u="sng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itchFamily="18" charset="0"/>
              </a:rPr>
              <a:t>利用料</a:t>
            </a:r>
            <a:endParaRPr lang="en-US" altLang="ja-JP" sz="600" b="1" u="sng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itchFamily="18" charset="0"/>
            </a:endParaRPr>
          </a:p>
          <a:p>
            <a:pPr lvl="0" indent="152400" fontAlgn="base">
              <a:spcBef>
                <a:spcPct val="0"/>
              </a:spcBef>
              <a:spcAft>
                <a:spcPct val="0"/>
              </a:spcAft>
            </a:pPr>
            <a:endParaRPr lang="en-US" altLang="ja-JP" sz="600" u="sng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  <a:cs typeface="Times New Roman" pitchFamily="18" charset="0"/>
            </a:endParaRPr>
          </a:p>
          <a:p>
            <a:pPr lvl="0" indent="152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kern="100" spc="-1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自己負担はありません。</a:t>
            </a:r>
            <a:endParaRPr lang="en-US" altLang="ja-JP" sz="1200" kern="100" spc="-1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  <a:p>
            <a:pPr lvl="0" indent="1524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kern="100" spc="-10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※</a:t>
            </a:r>
            <a:r>
              <a:rPr lang="ja-JP" altLang="en-US" sz="1200" kern="100" spc="-10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ただし材料費については</a:t>
            </a:r>
            <a:endParaRPr lang="en-US" altLang="ja-JP" sz="1200" kern="100" spc="-100" dirty="0" smtClean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  <a:p>
            <a:pPr lvl="0" indent="152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kern="100" spc="-1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　</a:t>
            </a:r>
            <a:r>
              <a:rPr lang="ja-JP" altLang="en-US" sz="1200" kern="100" spc="-10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実費</a:t>
            </a:r>
            <a:r>
              <a:rPr lang="ja-JP" altLang="en-US" sz="1200" kern="100" spc="-1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負担</a:t>
            </a:r>
            <a:r>
              <a:rPr lang="ja-JP" altLang="en-US" sz="1200" kern="100" spc="-10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となります</a:t>
            </a:r>
            <a:r>
              <a:rPr lang="ja-JP" altLang="en-US" sz="1200" kern="100" spc="-1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。</a:t>
            </a:r>
            <a:r>
              <a:rPr lang="ja-JP" altLang="ja-JP" sz="1400" kern="100" spc="-1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　　　</a:t>
            </a:r>
            <a:r>
              <a:rPr lang="ja-JP" altLang="ja-JP" sz="1400" kern="100" spc="-100" dirty="0">
                <a:solidFill>
                  <a:srgbClr val="000000"/>
                </a:solidFill>
                <a:ea typeface="HG丸ｺﾞｼｯｸM-PRO"/>
                <a:cs typeface="Times New Roman"/>
              </a:rPr>
              <a:t>　　</a:t>
            </a:r>
            <a:endParaRPr kumimoji="1" lang="ja-JP" altLang="en-US" sz="1400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705" r="3705"/>
          <a:stretch/>
        </p:blipFill>
        <p:spPr>
          <a:xfrm rot="716300">
            <a:off x="4933485" y="2587827"/>
            <a:ext cx="1627244" cy="1220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59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135</Words>
  <Application>Microsoft Office PowerPoint</Application>
  <PresentationFormat>A4 210 x 297 mm</PresentationFormat>
  <Paragraphs>45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usr_syakyo</dc:creator>
  <cp:lastModifiedBy>usr_syakyo</cp:lastModifiedBy>
  <cp:revision>32</cp:revision>
  <cp:lastPrinted>2019-06-18T01:01:38Z</cp:lastPrinted>
  <dcterms:created xsi:type="dcterms:W3CDTF">2019-06-04T01:30:06Z</dcterms:created>
  <dcterms:modified xsi:type="dcterms:W3CDTF">2019-06-18T01:04:04Z</dcterms:modified>
</cp:coreProperties>
</file>